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handoutMasterIdLst>
    <p:handoutMasterId r:id="rId13"/>
  </p:handoutMasterIdLst>
  <p:sldIdLst>
    <p:sldId id="256" r:id="rId2"/>
    <p:sldId id="257" r:id="rId3"/>
    <p:sldId id="258" r:id="rId4"/>
    <p:sldId id="259" r:id="rId5"/>
    <p:sldId id="260" r:id="rId6"/>
    <p:sldId id="267" r:id="rId7"/>
    <p:sldId id="265" r:id="rId8"/>
    <p:sldId id="261" r:id="rId9"/>
    <p:sldId id="266" r:id="rId10"/>
    <p:sldId id="264"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9"/>
    <p:restoredTop sz="94696"/>
  </p:normalViewPr>
  <p:slideViewPr>
    <p:cSldViewPr snapToObjects="1">
      <p:cViewPr varScale="1">
        <p:scale>
          <a:sx n="62" d="100"/>
          <a:sy n="62" d="100"/>
        </p:scale>
        <p:origin x="1376"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6BA7A0-22BD-42C5-867C-F4F5DEBB5F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D849F31F-3B7A-4056-A94B-8C545CF710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atin typeface="Arial" charset="0"/>
                <a:ea typeface="ＭＳ Ｐゴシック" charset="-128"/>
              </a:defRPr>
            </a:lvl1pPr>
          </a:lstStyle>
          <a:p>
            <a:pPr>
              <a:defRPr/>
            </a:pPr>
            <a:fld id="{83AEE945-3B99-4912-8AEF-C458DDE330EE}" type="datetimeFigureOut">
              <a:rPr lang="en-US"/>
              <a:pPr>
                <a:defRPr/>
              </a:pPr>
              <a:t>9/13/2021</a:t>
            </a:fld>
            <a:endParaRPr lang="en-US"/>
          </a:p>
        </p:txBody>
      </p:sp>
      <p:sp>
        <p:nvSpPr>
          <p:cNvPr id="4" name="Footer Placeholder 3">
            <a:extLst>
              <a:ext uri="{FF2B5EF4-FFF2-40B4-BE49-F238E27FC236}">
                <a16:creationId xmlns:a16="http://schemas.microsoft.com/office/drawing/2014/main" id="{03D33F93-0BA1-4909-B02D-F00B91EEBE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F9CD73EF-275A-43AB-AB05-57D9FBAF0B34}"/>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271B1B9D-CCE5-46A9-8F2B-4C45B289D0A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08FD5-18F5-4238-9F73-0420C2EBB9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792B309E-25F8-40DB-AD28-6C32FC8F0C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Arial" charset="0"/>
                <a:ea typeface="ＭＳ Ｐゴシック" charset="-128"/>
              </a:defRPr>
            </a:lvl1pPr>
          </a:lstStyle>
          <a:p>
            <a:pPr>
              <a:defRPr/>
            </a:pPr>
            <a:fld id="{F124A497-BDD8-4781-9D36-6E157A236914}" type="datetimeFigureOut">
              <a:rPr lang="en-US"/>
              <a:pPr>
                <a:defRPr/>
              </a:pPr>
              <a:t>9/13/2021</a:t>
            </a:fld>
            <a:endParaRPr lang="en-US"/>
          </a:p>
        </p:txBody>
      </p:sp>
      <p:sp>
        <p:nvSpPr>
          <p:cNvPr id="4" name="Slide Image Placeholder 3">
            <a:extLst>
              <a:ext uri="{FF2B5EF4-FFF2-40B4-BE49-F238E27FC236}">
                <a16:creationId xmlns:a16="http://schemas.microsoft.com/office/drawing/2014/main" id="{F1DD3503-BD61-4CE3-B102-051C4698B63C}"/>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64EF4AE-1ABE-4A66-A28A-CC1A6C1A648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84DF05B-2E0C-40A7-8500-AF226B57819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charset="0"/>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30899AD8-1615-4CB5-83E7-7BC43860A1B2}"/>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B9A75C31-7D21-495C-AC47-7CBE26C04C2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pPr>
              <a:defRPr/>
            </a:pPr>
            <a:fld id="{86C73810-13CE-4097-A246-7F8D032EAE04}" type="datetime1">
              <a:rPr lang="en-US" altLang="en-US" smtClean="0"/>
              <a:pPr>
                <a:defRPr/>
              </a:pPr>
              <a:t>9/13/2021</a:t>
            </a:fld>
            <a:endParaRPr lang="en-US" altLang="en-US"/>
          </a:p>
        </p:txBody>
      </p:sp>
      <p:sp>
        <p:nvSpPr>
          <p:cNvPr id="5" name="Footer Placeholder 4"/>
          <p:cNvSpPr>
            <a:spLocks noGrp="1"/>
          </p:cNvSpPr>
          <p:nvPr>
            <p:ph type="ftr" sz="quarter" idx="11"/>
          </p:nvPr>
        </p:nvSpPr>
        <p:spPr>
          <a:xfrm>
            <a:off x="2743973" y="5870576"/>
            <a:ext cx="3932137" cy="377825"/>
          </a:xfrm>
        </p:spPr>
        <p:txBody>
          <a:bodyPr/>
          <a:lstStyle/>
          <a:p>
            <a:pPr>
              <a:defRPr/>
            </a:pPr>
            <a:endParaRPr lang="en-US"/>
          </a:p>
        </p:txBody>
      </p:sp>
      <p:sp>
        <p:nvSpPr>
          <p:cNvPr id="6" name="Slide Number Placeholder 5"/>
          <p:cNvSpPr>
            <a:spLocks noGrp="1"/>
          </p:cNvSpPr>
          <p:nvPr>
            <p:ph type="sldNum" sz="quarter" idx="12"/>
          </p:nvPr>
        </p:nvSpPr>
        <p:spPr>
          <a:xfrm>
            <a:off x="8040685" y="5870576"/>
            <a:ext cx="417516" cy="377825"/>
          </a:xfrm>
        </p:spPr>
        <p:txBody>
          <a:bodyPr/>
          <a:lstStyle/>
          <a:p>
            <a:pPr>
              <a:defRPr/>
            </a:pPr>
            <a:fld id="{38CC8774-14BD-4313-8492-E5B8BC1170A9}" type="slidenum">
              <a:rPr lang="en-US" altLang="en-US" smtClean="0"/>
              <a:pPr>
                <a:defRPr/>
              </a:pPr>
              <a:t>‹#›</a:t>
            </a:fld>
            <a:endParaRPr lang="en-US" altLang="en-US"/>
          </a:p>
        </p:txBody>
      </p:sp>
    </p:spTree>
    <p:extLst>
      <p:ext uri="{BB962C8B-B14F-4D97-AF65-F5344CB8AC3E}">
        <p14:creationId xmlns:p14="http://schemas.microsoft.com/office/powerpoint/2010/main" val="52722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148267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3643793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3957435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3462315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2253908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2878394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026E185E-F9FA-43A9-B317-5BB7387D9318}"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9C36264-B815-4FAF-92D7-8C90024D5D9A}" type="slidenum">
              <a:rPr lang="en-US" altLang="en-US" smtClean="0"/>
              <a:pPr>
                <a:defRPr/>
              </a:pPr>
              <a:t>‹#›</a:t>
            </a:fld>
            <a:endParaRPr lang="en-US" altLang="en-US"/>
          </a:p>
        </p:txBody>
      </p:sp>
    </p:spTree>
    <p:extLst>
      <p:ext uri="{BB962C8B-B14F-4D97-AF65-F5344CB8AC3E}">
        <p14:creationId xmlns:p14="http://schemas.microsoft.com/office/powerpoint/2010/main" val="2554174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3808F7F-04B5-43DB-B06B-1392391A1B30}"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B258DDB-9490-4C20-B5ED-B9A0B260CAAA}" type="slidenum">
              <a:rPr lang="en-US" altLang="en-US" smtClean="0"/>
              <a:pPr>
                <a:defRPr/>
              </a:pPr>
              <a:t>‹#›</a:t>
            </a:fld>
            <a:endParaRPr lang="en-US" altLang="en-US"/>
          </a:p>
        </p:txBody>
      </p:sp>
    </p:spTree>
    <p:extLst>
      <p:ext uri="{BB962C8B-B14F-4D97-AF65-F5344CB8AC3E}">
        <p14:creationId xmlns:p14="http://schemas.microsoft.com/office/powerpoint/2010/main" val="355571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AE8A0E89-F4A2-4CC8-8668-D14331FE4370}"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DCFEF82-44A5-4FCF-99BD-B08CD436324E}" type="slidenum">
              <a:rPr lang="en-US" altLang="en-US" smtClean="0"/>
              <a:pPr>
                <a:defRPr/>
              </a:pPr>
              <a:t>‹#›</a:t>
            </a:fld>
            <a:endParaRPr lang="en-US" altLang="en-US"/>
          </a:p>
        </p:txBody>
      </p:sp>
    </p:spTree>
    <p:extLst>
      <p:ext uri="{BB962C8B-B14F-4D97-AF65-F5344CB8AC3E}">
        <p14:creationId xmlns:p14="http://schemas.microsoft.com/office/powerpoint/2010/main" val="6606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B63F0A3-A9CE-43EF-8469-8CFA99400E1A}" type="datetime1">
              <a:rPr lang="en-US" altLang="en-US" smtClean="0"/>
              <a:pPr>
                <a:defRPr/>
              </a:pPr>
              <a:t>9/13/2021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9E11731-DD5F-4CF5-8929-5879FB5E2755}" type="slidenum">
              <a:rPr lang="en-US" altLang="en-US" smtClean="0"/>
              <a:pPr>
                <a:defRPr/>
              </a:pPr>
              <a:t>‹#›</a:t>
            </a:fld>
            <a:endParaRPr lang="en-US" altLang="en-US"/>
          </a:p>
        </p:txBody>
      </p:sp>
    </p:spTree>
    <p:extLst>
      <p:ext uri="{BB962C8B-B14F-4D97-AF65-F5344CB8AC3E}">
        <p14:creationId xmlns:p14="http://schemas.microsoft.com/office/powerpoint/2010/main" val="3264196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3600E8FC-8A2B-4A39-85CF-88CBEDFA5141}" type="datetime1">
              <a:rPr lang="en-US" altLang="en-US" smtClean="0"/>
              <a:pPr>
                <a:defRPr/>
              </a:pPr>
              <a:t>9/13/2021</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4040DC5-65A4-4C84-8E03-FB1F02AB0DF7}" type="slidenum">
              <a:rPr lang="en-US" altLang="en-US" smtClean="0"/>
              <a:pPr>
                <a:defRPr/>
              </a:pPr>
              <a:t>‹#›</a:t>
            </a:fld>
            <a:endParaRPr lang="en-US" altLang="en-US"/>
          </a:p>
        </p:txBody>
      </p:sp>
    </p:spTree>
    <p:extLst>
      <p:ext uri="{BB962C8B-B14F-4D97-AF65-F5344CB8AC3E}">
        <p14:creationId xmlns:p14="http://schemas.microsoft.com/office/powerpoint/2010/main" val="3392399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6F8BE99-C512-477B-B306-E01ADB5C6BD7}" type="datetime1">
              <a:rPr lang="en-US" altLang="en-US" smtClean="0"/>
              <a:pPr>
                <a:defRPr/>
              </a:pPr>
              <a:t>9/13/2021</a:t>
            </a:fld>
            <a:endParaRPr lang="en-US" alt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B195A3A-70CA-4269-AFCC-61328D5DB922}" type="slidenum">
              <a:rPr lang="en-US" altLang="en-US" smtClean="0"/>
              <a:pPr>
                <a:defRPr/>
              </a:pPr>
              <a:t>‹#›</a:t>
            </a:fld>
            <a:endParaRPr lang="en-US" altLang="en-US"/>
          </a:p>
        </p:txBody>
      </p:sp>
    </p:spTree>
    <p:extLst>
      <p:ext uri="{BB962C8B-B14F-4D97-AF65-F5344CB8AC3E}">
        <p14:creationId xmlns:p14="http://schemas.microsoft.com/office/powerpoint/2010/main" val="381613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265F95C2-095B-49E0-9611-5B9DA49B3236}" type="datetime1">
              <a:rPr lang="en-US" altLang="en-US" smtClean="0"/>
              <a:pPr>
                <a:defRPr/>
              </a:pPr>
              <a:t>9/13/2021</a:t>
            </a:fld>
            <a:endParaRPr lang="en-US" alt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FBD7FB1-C6A1-4BB0-B53B-EB0E0891AB38}" type="slidenum">
              <a:rPr lang="en-US" altLang="en-US" smtClean="0"/>
              <a:pPr>
                <a:defRPr/>
              </a:pPr>
              <a:t>‹#›</a:t>
            </a:fld>
            <a:endParaRPr lang="en-US" altLang="en-US"/>
          </a:p>
        </p:txBody>
      </p:sp>
    </p:spTree>
    <p:extLst>
      <p:ext uri="{BB962C8B-B14F-4D97-AF65-F5344CB8AC3E}">
        <p14:creationId xmlns:p14="http://schemas.microsoft.com/office/powerpoint/2010/main" val="370308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pPr>
              <a:defRPr/>
            </a:pPr>
            <a:fld id="{25EE43DB-960F-46D2-8B54-53303D6337AD}" type="datetime1">
              <a:rPr lang="en-US" altLang="en-US" smtClean="0"/>
              <a:pPr>
                <a:defRPr/>
              </a:pPr>
              <a:t>9/13/2021</a:t>
            </a:fld>
            <a:endParaRPr lang="en-US" alt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167A35C-9D0C-4288-97AF-CE90D89502BF}" type="slidenum">
              <a:rPr lang="en-US" altLang="en-US" smtClean="0"/>
              <a:pPr>
                <a:defRPr/>
              </a:pPr>
              <a:t>‹#›</a:t>
            </a:fld>
            <a:endParaRPr lang="en-US" altLang="en-US"/>
          </a:p>
        </p:txBody>
      </p:sp>
    </p:spTree>
    <p:extLst>
      <p:ext uri="{BB962C8B-B14F-4D97-AF65-F5344CB8AC3E}">
        <p14:creationId xmlns:p14="http://schemas.microsoft.com/office/powerpoint/2010/main" val="3195747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968E1192-2397-4A53-80E0-724D2B482252}" type="datetime1">
              <a:rPr lang="en-US" altLang="en-US" smtClean="0"/>
              <a:pPr>
                <a:defRPr/>
              </a:pPr>
              <a:t>9/13/2021</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0B813B5-A75F-4ACC-8052-EC15264B8E89}" type="slidenum">
              <a:rPr lang="en-US" altLang="en-US" smtClean="0"/>
              <a:pPr>
                <a:defRPr/>
              </a:pPr>
              <a:t>‹#›</a:t>
            </a:fld>
            <a:endParaRPr lang="en-US" altLang="en-US"/>
          </a:p>
        </p:txBody>
      </p:sp>
    </p:spTree>
    <p:extLst>
      <p:ext uri="{BB962C8B-B14F-4D97-AF65-F5344CB8AC3E}">
        <p14:creationId xmlns:p14="http://schemas.microsoft.com/office/powerpoint/2010/main" val="233019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7885FC5D-F666-4F5A-9C43-23A4628D3EF1}" type="datetime1">
              <a:rPr lang="en-US" altLang="en-US" smtClean="0"/>
              <a:pPr>
                <a:defRPr/>
              </a:pPr>
              <a:t>9/13/2021</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4ECDB3F-6C01-4FBB-962A-FE75B5089F49}" type="slidenum">
              <a:rPr lang="en-US" altLang="en-US" smtClean="0"/>
              <a:pPr>
                <a:defRPr/>
              </a:pPr>
              <a:t>‹#›</a:t>
            </a:fld>
            <a:endParaRPr lang="en-US" altLang="en-US"/>
          </a:p>
        </p:txBody>
      </p:sp>
    </p:spTree>
    <p:extLst>
      <p:ext uri="{BB962C8B-B14F-4D97-AF65-F5344CB8AC3E}">
        <p14:creationId xmlns:p14="http://schemas.microsoft.com/office/powerpoint/2010/main" val="398158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D4395234-CD3F-44E8-9D3C-F2B454384DC2}" type="datetime1">
              <a:rPr lang="en-US" altLang="en-US" smtClean="0"/>
              <a:pPr>
                <a:defRPr/>
              </a:pPr>
              <a:t>9/13/2021</a:t>
            </a:fld>
            <a:endParaRPr lang="en-US" altLang="en-US"/>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BE1268DF-1FAA-48AA-A9A2-7DE52F82885C}" type="slidenum">
              <a:rPr lang="en-US" altLang="en-US" smtClean="0"/>
              <a:pPr>
                <a:defRPr/>
              </a:pPr>
              <a:t>‹#›</a:t>
            </a:fld>
            <a:endParaRPr lang="en-US" altLang="en-US"/>
          </a:p>
        </p:txBody>
      </p:sp>
    </p:spTree>
    <p:extLst>
      <p:ext uri="{BB962C8B-B14F-4D97-AF65-F5344CB8AC3E}">
        <p14:creationId xmlns:p14="http://schemas.microsoft.com/office/powerpoint/2010/main" val="18376631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2305C6E-EC9C-4860-8E55-72926352112D}"/>
              </a:ext>
            </a:extLst>
          </p:cNvPr>
          <p:cNvSpPr>
            <a:spLocks noGrp="1"/>
          </p:cNvSpPr>
          <p:nvPr>
            <p:ph type="ctrTitle"/>
          </p:nvPr>
        </p:nvSpPr>
        <p:spPr/>
        <p:txBody>
          <a:bodyPr>
            <a:normAutofit fontScale="90000"/>
          </a:bodyPr>
          <a:lstStyle/>
          <a:p>
            <a:pPr eaLnBrk="1" hangingPunct="1"/>
            <a:r>
              <a:rPr lang="en-US" altLang="en-US" dirty="0">
                <a:ea typeface="ＭＳ Ｐゴシック" panose="020B0600070205080204" pitchFamily="34" charset="-128"/>
              </a:rPr>
              <a:t>Mobile banking application using two factor authentications</a:t>
            </a:r>
          </a:p>
        </p:txBody>
      </p:sp>
      <p:sp>
        <p:nvSpPr>
          <p:cNvPr id="4099" name="Subtitle 2">
            <a:extLst>
              <a:ext uri="{FF2B5EF4-FFF2-40B4-BE49-F238E27FC236}">
                <a16:creationId xmlns:a16="http://schemas.microsoft.com/office/drawing/2014/main" id="{45B42DBD-D917-47F9-BD1C-7964A4CF303C}"/>
              </a:ext>
            </a:extLst>
          </p:cNvPr>
          <p:cNvSpPr>
            <a:spLocks noGrp="1"/>
          </p:cNvSpPr>
          <p:nvPr>
            <p:ph type="subTitle" idx="1"/>
          </p:nvPr>
        </p:nvSpPr>
        <p:spPr/>
        <p:txBody>
          <a:bodyPr/>
          <a:lstStyle/>
          <a:p>
            <a:pPr eaLnBrk="1" hangingPunct="1"/>
            <a:r>
              <a:rPr lang="en-US" altLang="en-US" dirty="0">
                <a:ea typeface="ＭＳ Ｐゴシック" panose="020B0600070205080204" pitchFamily="34" charset="-128"/>
              </a:rPr>
              <a:t>Divyajitsinh Mahida</a:t>
            </a:r>
          </a:p>
        </p:txBody>
      </p:sp>
      <p:sp>
        <p:nvSpPr>
          <p:cNvPr id="4100" name="TextBox 3">
            <a:extLst>
              <a:ext uri="{FF2B5EF4-FFF2-40B4-BE49-F238E27FC236}">
                <a16:creationId xmlns:a16="http://schemas.microsoft.com/office/drawing/2014/main" id="{5BB92DC6-58B5-4F80-BE13-D91F3955FE01}"/>
              </a:ext>
            </a:extLst>
          </p:cNvPr>
          <p:cNvSpPr txBox="1">
            <a:spLocks noChangeArrowheads="1"/>
          </p:cNvSpPr>
          <p:nvPr/>
        </p:nvSpPr>
        <p:spPr bwMode="auto">
          <a:xfrm>
            <a:off x="2641600" y="1066800"/>
            <a:ext cx="386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t>IFSC 3360: System Analysis and Design</a:t>
            </a:r>
          </a:p>
        </p:txBody>
      </p:sp>
      <p:pic>
        <p:nvPicPr>
          <p:cNvPr id="2" name="Audio 1">
            <a:hlinkClick r:id="" action="ppaction://media"/>
            <a:extLst>
              <a:ext uri="{FF2B5EF4-FFF2-40B4-BE49-F238E27FC236}">
                <a16:creationId xmlns:a16="http://schemas.microsoft.com/office/drawing/2014/main" id="{2AA94C8E-4DAC-4519-A86B-CFA57C5442B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28"/>
    </mc:Choice>
    <mc:Fallback xmlns="">
      <p:transition spd="slow" advTm="9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977AB364-E8AF-464F-9B06-179E4599DAA4}"/>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Lessons Learned</a:t>
            </a:r>
          </a:p>
        </p:txBody>
      </p:sp>
      <p:sp>
        <p:nvSpPr>
          <p:cNvPr id="19458" name="Content Placeholder 2">
            <a:extLst>
              <a:ext uri="{FF2B5EF4-FFF2-40B4-BE49-F238E27FC236}">
                <a16:creationId xmlns:a16="http://schemas.microsoft.com/office/drawing/2014/main" id="{E493D639-7364-4DB5-B0B4-A60A10DE5D82}"/>
              </a:ext>
            </a:extLst>
          </p:cNvPr>
          <p:cNvSpPr>
            <a:spLocks noGrp="1"/>
          </p:cNvSpPr>
          <p:nvPr>
            <p:ph idx="1"/>
          </p:nvPr>
        </p:nvSpPr>
        <p:spPr/>
        <p:txBody>
          <a:bodyPr/>
          <a:lstStyle/>
          <a:p>
            <a:pPr marL="342900" lvl="1" indent="-342900" algn="just" eaLnBrk="1" hangingPunct="1">
              <a:buFont typeface="Arial" panose="020B0604020202020204" pitchFamily="34" charset="0"/>
              <a:buChar char="•"/>
              <a:defRPr/>
            </a:pPr>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What would you do differently, if you had another shot at the project?</a:t>
            </a:r>
          </a:p>
          <a:p>
            <a:pPr marL="0" lvl="1" indent="0" algn="just" eaLnBrk="1" hangingPunct="1">
              <a:buFont typeface="Arial" panose="020B0604020202020204" pitchFamily="34" charset="0"/>
              <a:buNone/>
              <a:defRPr/>
            </a:pPr>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If I had another shot at this project, I would have added retina scan in the bank mobile application. Because it is scientific prove that all the humans have different retina. So I would like to add retina scan as the security. I would have added word file of the diagrams which would be clear and easy to see.</a:t>
            </a:r>
            <a:endPar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0F1FD212-AA37-403E-AE87-74F69803A0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19"/>
    </mc:Choice>
    <mc:Fallback xmlns="">
      <p:transition spd="slow" advTm="14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1404E299-940E-4924-9BBA-D79B9C21E0B7}"/>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System Description</a:t>
            </a:r>
          </a:p>
        </p:txBody>
      </p:sp>
      <p:sp>
        <p:nvSpPr>
          <p:cNvPr id="5123" name="Content Placeholder 2">
            <a:extLst>
              <a:ext uri="{FF2B5EF4-FFF2-40B4-BE49-F238E27FC236}">
                <a16:creationId xmlns:a16="http://schemas.microsoft.com/office/drawing/2014/main" id="{A2BB2B2B-B8B6-4CDB-AE1D-9E870ACCC41B}"/>
              </a:ext>
            </a:extLst>
          </p:cNvPr>
          <p:cNvSpPr>
            <a:spLocks noGrp="1"/>
          </p:cNvSpPr>
          <p:nvPr>
            <p:ph idx="1"/>
          </p:nvPr>
        </p:nvSpPr>
        <p:spPr>
          <a:xfrm>
            <a:off x="457200" y="1417638"/>
            <a:ext cx="8229600" cy="4525963"/>
          </a:xfrm>
        </p:spPr>
        <p:txBody>
          <a:bodyPr/>
          <a:lstStyle/>
          <a:p>
            <a:pPr eaLnBrk="1" hangingPunct="1"/>
            <a:r>
              <a:rPr lang="en-US" altLang="en-US" sz="20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Brief description of the system : </a:t>
            </a:r>
            <a:r>
              <a:rPr lang="en-US" altLang="en-US" sz="14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So many of the peoples have a bank account in an android or an IOS phone. The idea here is, whenever a user enters in Mobile App of bank, he/ she has to enter login id and password with one more security label as Capture his/her picture. Then the picture is to be send to the database of the bank then confirmation to the login page and to the bank will be generated and if valid, user will get enter in the app otherwise it shows message that you are not authorized user try again.</a:t>
            </a:r>
          </a:p>
          <a:p>
            <a:pPr eaLnBrk="1" hangingPunct="1"/>
            <a:r>
              <a:rPr lang="en-US" altLang="en-US" sz="20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Goals and objectives: </a:t>
            </a:r>
            <a:r>
              <a:rPr lang="en-US" altLang="en-US" sz="14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Major concern related to existing Mobile Banking application is “How to make Application Secure?” So as per Security is concern, we need to provide proper Authentication which is always costlier and major security flaw in the system. So, idea here is to implement security to the Mobile Application by capturing the user image and validating with the database to ensure the authentication of the process. This way your face can only open the app. </a:t>
            </a:r>
          </a:p>
          <a:p>
            <a:pPr eaLnBrk="1" hangingPunct="1"/>
            <a:r>
              <a:rPr lang="en-US" altLang="en-US" sz="20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Are you improving an existing system or designing a brand-new system? </a:t>
            </a:r>
            <a:r>
              <a:rPr lang="en-US" altLang="en-US" sz="14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 I am improving the existing system. I do have knowledge about IOS face is security, but my idea is to capture the user photo. The application will capture the photo every time you try to login for the authorization.</a:t>
            </a:r>
          </a:p>
          <a:p>
            <a:pPr lvl="1" eaLnBrk="1" hangingPunct="1"/>
            <a:r>
              <a:rPr lang="en-US" altLang="en-US" sz="20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Why? </a:t>
            </a:r>
            <a:r>
              <a:rPr lang="en-US" altLang="en-US" sz="24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400" dirty="0">
                <a:solidFill>
                  <a:schemeClr val="tx1">
                    <a:lumMod val="95000"/>
                  </a:schemeClr>
                </a:solidFill>
                <a:latin typeface="Times New Roman" panose="02020603050405020304" pitchFamily="18" charset="0"/>
                <a:ea typeface="ＭＳ Ｐゴシック" panose="020B0600070205080204" pitchFamily="34" charset="-128"/>
                <a:cs typeface="Times New Roman" panose="02020603050405020304" pitchFamily="18" charset="0"/>
              </a:rPr>
              <a:t>Because now days so many people are hacking into bank application to steal their money. Right now the bank application is not that safe, but if we apply the photo security, it can improve the safety and security of your money. </a:t>
            </a:r>
          </a:p>
        </p:txBody>
      </p:sp>
      <p:pic>
        <p:nvPicPr>
          <p:cNvPr id="2" name="Audio 1">
            <a:hlinkClick r:id="" action="ppaction://media"/>
            <a:extLst>
              <a:ext uri="{FF2B5EF4-FFF2-40B4-BE49-F238E27FC236}">
                <a16:creationId xmlns:a16="http://schemas.microsoft.com/office/drawing/2014/main" id="{8861AFCC-06C5-4F17-91AB-B7A6B881D5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159"/>
    </mc:Choice>
    <mc:Fallback xmlns="">
      <p:transition spd="slow" advTm="99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7D9150AA-EA12-4E24-BAF3-5D14FC2D6289}"/>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System Requirements</a:t>
            </a:r>
          </a:p>
        </p:txBody>
      </p:sp>
      <p:sp>
        <p:nvSpPr>
          <p:cNvPr id="15362" name="Content Placeholder 2">
            <a:extLst>
              <a:ext uri="{FF2B5EF4-FFF2-40B4-BE49-F238E27FC236}">
                <a16:creationId xmlns:a16="http://schemas.microsoft.com/office/drawing/2014/main" id="{41ABFA04-BB2E-466D-AE23-D267B19C6B18}"/>
              </a:ext>
            </a:extLst>
          </p:cNvPr>
          <p:cNvSpPr>
            <a:spLocks noGrp="1"/>
          </p:cNvSpPr>
          <p:nvPr>
            <p:ph idx="1"/>
          </p:nvPr>
        </p:nvSpPr>
        <p:spPr/>
        <p:txBody>
          <a:bodyPr>
            <a:normAutofit fontScale="92500" lnSpcReduction="20000"/>
          </a:bodyPr>
          <a:lstStyle/>
          <a:p>
            <a:pPr eaLnBrk="1" hangingPunct="1">
              <a:defRPr/>
            </a:pPr>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The system shall do</a:t>
            </a:r>
          </a:p>
          <a:p>
            <a:pPr marL="457200" lvl="1" indent="0" eaLnBrk="1" hangingPunct="1">
              <a:buFont typeface="Arial" panose="020B0604020202020204" pitchFamily="34" charset="0"/>
              <a:buNone/>
              <a:defRPr/>
            </a:pPr>
            <a:r>
              <a:rPr lang="en-US" altLang="en-US" sz="2400" dirty="0">
                <a:latin typeface="Times New Roman" panose="02020603050405020304" pitchFamily="18" charset="0"/>
                <a:ea typeface="ＭＳ Ｐゴシック" panose="020B0600070205080204" pitchFamily="34" charset="-128"/>
                <a:cs typeface="Times New Roman" panose="02020603050405020304" pitchFamily="18" charset="0"/>
              </a:rPr>
              <a:t>- The system will capture the user photo every time whenever they try to login there bank mobile application, and that photo will go to bank database to verify the user photo. If the photo matches, the app will let the user in.</a:t>
            </a:r>
          </a:p>
          <a:p>
            <a:pPr marL="457200" lvl="1" indent="0" eaLnBrk="1" hangingPunct="1">
              <a:buFont typeface="Arial" panose="020B0604020202020204" pitchFamily="34" charset="0"/>
              <a:buNone/>
              <a:defRPr/>
            </a:pPr>
            <a:r>
              <a:rPr lang="en-US" altLang="en-US" sz="2400" dirty="0">
                <a:latin typeface="Times New Roman" panose="02020603050405020304" pitchFamily="18" charset="0"/>
                <a:ea typeface="ＭＳ Ｐゴシック" panose="020B0600070205080204" pitchFamily="34" charset="-128"/>
                <a:cs typeface="Times New Roman" panose="02020603050405020304" pitchFamily="18" charset="0"/>
              </a:rPr>
              <a:t>- Most importantly in this kind of authorization no one will able to hack or fraud the system with the other faces. </a:t>
            </a:r>
          </a:p>
          <a:p>
            <a:pPr lvl="1" eaLnBrk="1" hangingPunct="1">
              <a:buFontTx/>
              <a:buChar char="-"/>
              <a:defRPr/>
            </a:pPr>
            <a:r>
              <a:rPr lang="en-US" altLang="en-US" sz="2400" dirty="0">
                <a:latin typeface="Times New Roman" panose="02020603050405020304" pitchFamily="18" charset="0"/>
                <a:ea typeface="ＭＳ Ｐゴシック" panose="020B0600070205080204" pitchFamily="34" charset="-128"/>
                <a:cs typeface="Times New Roman" panose="02020603050405020304" pitchFamily="18" charset="0"/>
              </a:rPr>
              <a:t>After looking at the bank database the system will allow you to login in the bank mobile app.</a:t>
            </a:r>
          </a:p>
          <a:p>
            <a:pPr lvl="1" eaLnBrk="1" hangingPunct="1">
              <a:buFontTx/>
              <a:buChar char="-"/>
              <a:defRPr/>
            </a:pPr>
            <a:r>
              <a:rPr lang="en-US" altLang="en-US" sz="2400" dirty="0">
                <a:latin typeface="Times New Roman" panose="02020603050405020304" pitchFamily="18" charset="0"/>
                <a:ea typeface="ＭＳ Ｐゴシック" panose="020B0600070205080204" pitchFamily="34" charset="-128"/>
                <a:cs typeface="Times New Roman" panose="02020603050405020304" pitchFamily="18" charset="0"/>
              </a:rPr>
              <a:t>Every time this photo two factor authentication will require to login in to bank mobile application.</a:t>
            </a:r>
          </a:p>
        </p:txBody>
      </p:sp>
      <p:pic>
        <p:nvPicPr>
          <p:cNvPr id="2" name="Audio 1">
            <a:hlinkClick r:id="" action="ppaction://media"/>
            <a:extLst>
              <a:ext uri="{FF2B5EF4-FFF2-40B4-BE49-F238E27FC236}">
                <a16:creationId xmlns:a16="http://schemas.microsoft.com/office/drawing/2014/main" id="{8E93C20D-1231-4703-B76D-00948864EC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613"/>
    </mc:Choice>
    <mc:Fallback xmlns="">
      <p:transition spd="slow" advTm="30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00D1EA1-01C7-474C-9B2D-5466C355B456}"/>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DFD Diagrams</a:t>
            </a:r>
          </a:p>
        </p:txBody>
      </p:sp>
      <p:sp>
        <p:nvSpPr>
          <p:cNvPr id="7171" name="Content Placeholder 2">
            <a:extLst>
              <a:ext uri="{FF2B5EF4-FFF2-40B4-BE49-F238E27FC236}">
                <a16:creationId xmlns:a16="http://schemas.microsoft.com/office/drawing/2014/main" id="{5B6661D9-3F46-4B37-8607-B211105F75A9}"/>
              </a:ext>
            </a:extLst>
          </p:cNvPr>
          <p:cNvSpPr>
            <a:spLocks noGrp="1"/>
          </p:cNvSpPr>
          <p:nvPr>
            <p:ph idx="1"/>
          </p:nvPr>
        </p:nvSpPr>
        <p:spPr>
          <a:xfrm>
            <a:off x="457200" y="1600200"/>
            <a:ext cx="8229600" cy="5257800"/>
          </a:xfrm>
        </p:spPr>
        <p:txBody>
          <a:bodyPr/>
          <a:lstStyle/>
          <a:p>
            <a:pPr marL="0" indent="0" eaLnBrk="1" hangingPunct="1">
              <a:buNone/>
            </a:pPr>
            <a:r>
              <a:rPr lang="en-US" sz="1600" b="0" i="0" dirty="0">
                <a:solidFill>
                  <a:srgbClr val="333333"/>
                </a:solidFill>
                <a:effectLst/>
                <a:latin typeface="Times New Roman" panose="02020603050405020304" pitchFamily="18" charset="0"/>
                <a:cs typeface="Times New Roman" panose="02020603050405020304" pitchFamily="18" charset="0"/>
              </a:rPr>
              <a:t>The use case model captures the requirements of a system. Use cases are a means of communicating with users and other stakeholders what the system is intended to do Actors.</a:t>
            </a:r>
            <a:endPar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9DE9C44D-531B-4D93-A961-2C079AE3E33B}"/>
              </a:ext>
            </a:extLst>
          </p:cNvPr>
          <p:cNvPicPr>
            <a:picLocks noChangeAspect="1"/>
          </p:cNvPicPr>
          <p:nvPr/>
        </p:nvPicPr>
        <p:blipFill>
          <a:blip r:embed="rId4"/>
          <a:stretch>
            <a:fillRect/>
          </a:stretch>
        </p:blipFill>
        <p:spPr>
          <a:xfrm>
            <a:off x="609600" y="2203130"/>
            <a:ext cx="6974163" cy="4312969"/>
          </a:xfrm>
          <a:prstGeom prst="rect">
            <a:avLst/>
          </a:prstGeom>
        </p:spPr>
      </p:pic>
      <p:pic>
        <p:nvPicPr>
          <p:cNvPr id="2" name="Audio 1">
            <a:hlinkClick r:id="" action="ppaction://media"/>
            <a:extLst>
              <a:ext uri="{FF2B5EF4-FFF2-40B4-BE49-F238E27FC236}">
                <a16:creationId xmlns:a16="http://schemas.microsoft.com/office/drawing/2014/main" id="{21EA1CC7-558D-4006-9FBE-3BEB20152D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186"/>
    </mc:Choice>
    <mc:Fallback xmlns="">
      <p:transition spd="slow" advTm="21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74B41435-B701-476E-91C8-D655229D98E0}"/>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Use Case Model</a:t>
            </a:r>
          </a:p>
        </p:txBody>
      </p:sp>
      <p:sp>
        <p:nvSpPr>
          <p:cNvPr id="8195" name="Content Placeholder 2">
            <a:extLst>
              <a:ext uri="{FF2B5EF4-FFF2-40B4-BE49-F238E27FC236}">
                <a16:creationId xmlns:a16="http://schemas.microsoft.com/office/drawing/2014/main" id="{19481B65-9E83-4D77-8562-E5F9F02D5D06}"/>
              </a:ext>
            </a:extLst>
          </p:cNvPr>
          <p:cNvSpPr>
            <a:spLocks noGrp="1"/>
          </p:cNvSpPr>
          <p:nvPr>
            <p:ph idx="1"/>
          </p:nvPr>
        </p:nvSpPr>
        <p:spPr>
          <a:xfrm>
            <a:off x="457200" y="1600200"/>
            <a:ext cx="8229600" cy="5257800"/>
          </a:xfrm>
        </p:spPr>
        <p:txBody>
          <a:bodyPr>
            <a:normAutofit/>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Here there are three actors namely: 1) Mobile Phone, 2) Customer, 3) System Admin</a:t>
            </a:r>
          </a:p>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Mobile Phone takes care of “Take Image” system use case.</a:t>
            </a:r>
          </a:p>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While Customer and System Admin must interact co – operatively in other use cases for a smooth experience. </a:t>
            </a:r>
          </a:p>
        </p:txBody>
      </p:sp>
      <p:pic>
        <p:nvPicPr>
          <p:cNvPr id="2" name="Audio 1">
            <a:hlinkClick r:id="" action="ppaction://media"/>
            <a:extLst>
              <a:ext uri="{FF2B5EF4-FFF2-40B4-BE49-F238E27FC236}">
                <a16:creationId xmlns:a16="http://schemas.microsoft.com/office/drawing/2014/main" id="{8E03D0A7-D758-4B1C-94E0-61B0B08CA1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64"/>
    </mc:Choice>
    <mc:Fallback xmlns="">
      <p:transition spd="slow" advTm="17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681A-61F3-4EA2-8C6B-C8469E4863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 Case Model</a:t>
            </a:r>
          </a:p>
        </p:txBody>
      </p:sp>
      <p:pic>
        <p:nvPicPr>
          <p:cNvPr id="5" name="Content Placeholder 4" descr="Diagram&#10;&#10;Description automatically generated">
            <a:extLst>
              <a:ext uri="{FF2B5EF4-FFF2-40B4-BE49-F238E27FC236}">
                <a16:creationId xmlns:a16="http://schemas.microsoft.com/office/drawing/2014/main" id="{0A684C12-568F-49FA-A666-8A4F9FB81294}"/>
              </a:ext>
            </a:extLst>
          </p:cNvPr>
          <p:cNvPicPr>
            <a:picLocks noGrp="1" noChangeAspect="1"/>
          </p:cNvPicPr>
          <p:nvPr>
            <p:ph idx="1"/>
          </p:nvPr>
        </p:nvPicPr>
        <p:blipFill>
          <a:blip r:embed="rId4"/>
          <a:stretch>
            <a:fillRect/>
          </a:stretch>
        </p:blipFill>
        <p:spPr>
          <a:xfrm>
            <a:off x="457200" y="1600200"/>
            <a:ext cx="6248400" cy="5072231"/>
          </a:xfrm>
        </p:spPr>
      </p:pic>
      <p:pic>
        <p:nvPicPr>
          <p:cNvPr id="3" name="Audio 2">
            <a:hlinkClick r:id="" action="ppaction://media"/>
            <a:extLst>
              <a:ext uri="{FF2B5EF4-FFF2-40B4-BE49-F238E27FC236}">
                <a16:creationId xmlns:a16="http://schemas.microsoft.com/office/drawing/2014/main" id="{3739159F-8CA8-4E9F-B9E2-187513DB19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28386185"/>
      </p:ext>
    </p:extLst>
  </p:cSld>
  <p:clrMapOvr>
    <a:masterClrMapping/>
  </p:clrMapOvr>
  <mc:AlternateContent xmlns:mc="http://schemas.openxmlformats.org/markup-compatibility/2006" xmlns:p14="http://schemas.microsoft.com/office/powerpoint/2010/main">
    <mc:Choice Requires="p14">
      <p:transition spd="slow" p14:dur="2000" advTm="25435"/>
    </mc:Choice>
    <mc:Fallback xmlns="">
      <p:transition spd="slow" advTm="25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A8E31B51-4FD9-4BAB-964F-2E6FBF648094}"/>
              </a:ext>
            </a:extLst>
          </p:cNvPr>
          <p:cNvSpPr>
            <a:spLocks noGrp="1"/>
          </p:cNvSpPr>
          <p:nvPr>
            <p:ph type="title"/>
          </p:nvPr>
        </p:nvSpPr>
        <p:spPr/>
        <p:txBody>
          <a:bodyPr/>
          <a:lstStyle/>
          <a:p>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Interaction Diagrams</a:t>
            </a:r>
          </a:p>
        </p:txBody>
      </p:sp>
      <p:pic>
        <p:nvPicPr>
          <p:cNvPr id="4" name="Content Placeholder 3" descr="Diagram&#10;&#10;Description automatically generated">
            <a:extLst>
              <a:ext uri="{FF2B5EF4-FFF2-40B4-BE49-F238E27FC236}">
                <a16:creationId xmlns:a16="http://schemas.microsoft.com/office/drawing/2014/main" id="{5F6EB6A1-B448-4603-BD58-1DFF75CD2186}"/>
              </a:ext>
            </a:extLst>
          </p:cNvPr>
          <p:cNvPicPr>
            <a:picLocks noGrp="1" noChangeAspect="1"/>
          </p:cNvPicPr>
          <p:nvPr>
            <p:ph idx="1"/>
          </p:nvPr>
        </p:nvPicPr>
        <p:blipFill>
          <a:blip r:embed="rId4"/>
          <a:stretch>
            <a:fillRect/>
          </a:stretch>
        </p:blipFill>
        <p:spPr>
          <a:xfrm>
            <a:off x="433227" y="1676400"/>
            <a:ext cx="5883627" cy="4966699"/>
          </a:xfrm>
        </p:spPr>
      </p:pic>
      <p:pic>
        <p:nvPicPr>
          <p:cNvPr id="2" name="Audio 1">
            <a:hlinkClick r:id="" action="ppaction://media"/>
            <a:extLst>
              <a:ext uri="{FF2B5EF4-FFF2-40B4-BE49-F238E27FC236}">
                <a16:creationId xmlns:a16="http://schemas.microsoft.com/office/drawing/2014/main" id="{EA7DC2A0-BB07-453E-A87D-2DB85EAAF2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98"/>
    </mc:Choice>
    <mc:Fallback xmlns="">
      <p:transition spd="slow" advTm="31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D9DE35A8-DE27-4B5D-BDE7-9CE36ECBBAB8}"/>
              </a:ext>
            </a:extLst>
          </p:cNvPr>
          <p:cNvSpPr>
            <a:spLocks noGrp="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Sequence Diagram </a:t>
            </a:r>
          </a:p>
        </p:txBody>
      </p:sp>
      <p:pic>
        <p:nvPicPr>
          <p:cNvPr id="4" name="Content Placeholder 3" descr="Diagram&#10;&#10;Description automatically generated">
            <a:extLst>
              <a:ext uri="{FF2B5EF4-FFF2-40B4-BE49-F238E27FC236}">
                <a16:creationId xmlns:a16="http://schemas.microsoft.com/office/drawing/2014/main" id="{DFC04179-8E78-461A-BFC0-10DBA0B28590}"/>
              </a:ext>
            </a:extLst>
          </p:cNvPr>
          <p:cNvPicPr>
            <a:picLocks noGrp="1" noChangeAspect="1"/>
          </p:cNvPicPr>
          <p:nvPr>
            <p:ph idx="1"/>
          </p:nvPr>
        </p:nvPicPr>
        <p:blipFill>
          <a:blip r:embed="rId4"/>
          <a:stretch>
            <a:fillRect/>
          </a:stretch>
        </p:blipFill>
        <p:spPr>
          <a:xfrm>
            <a:off x="143838" y="1678925"/>
            <a:ext cx="6714162" cy="4992582"/>
          </a:xfrm>
        </p:spPr>
      </p:pic>
      <p:pic>
        <p:nvPicPr>
          <p:cNvPr id="2" name="Audio 1">
            <a:hlinkClick r:id="" action="ppaction://media"/>
            <a:extLst>
              <a:ext uri="{FF2B5EF4-FFF2-40B4-BE49-F238E27FC236}">
                <a16:creationId xmlns:a16="http://schemas.microsoft.com/office/drawing/2014/main" id="{355001DC-DB0F-40A9-AA60-3C42EB6E8C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522"/>
    </mc:Choice>
    <mc:Fallback xmlns="">
      <p:transition spd="slow" advTm="1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6F77-040B-4465-B6A4-45C55889644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 Diagram </a:t>
            </a:r>
          </a:p>
        </p:txBody>
      </p:sp>
      <p:pic>
        <p:nvPicPr>
          <p:cNvPr id="5" name="Content Placeholder 4" descr="Diagram&#10;&#10;Description automatically generated">
            <a:extLst>
              <a:ext uri="{FF2B5EF4-FFF2-40B4-BE49-F238E27FC236}">
                <a16:creationId xmlns:a16="http://schemas.microsoft.com/office/drawing/2014/main" id="{55EEE016-7A16-4875-B6C7-39D47E98A596}"/>
              </a:ext>
            </a:extLst>
          </p:cNvPr>
          <p:cNvPicPr>
            <a:picLocks noGrp="1" noChangeAspect="1"/>
          </p:cNvPicPr>
          <p:nvPr>
            <p:ph idx="1"/>
          </p:nvPr>
        </p:nvPicPr>
        <p:blipFill>
          <a:blip r:embed="rId4"/>
          <a:stretch>
            <a:fillRect/>
          </a:stretch>
        </p:blipFill>
        <p:spPr>
          <a:xfrm>
            <a:off x="304800" y="1752600"/>
            <a:ext cx="6795648" cy="4928844"/>
          </a:xfrm>
        </p:spPr>
      </p:pic>
      <p:pic>
        <p:nvPicPr>
          <p:cNvPr id="3" name="Audio 2">
            <a:hlinkClick r:id="" action="ppaction://media"/>
            <a:extLst>
              <a:ext uri="{FF2B5EF4-FFF2-40B4-BE49-F238E27FC236}">
                <a16:creationId xmlns:a16="http://schemas.microsoft.com/office/drawing/2014/main" id="{DF4E12E7-4D5C-44F8-B1D4-7E5C56B9AF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752210991"/>
      </p:ext>
    </p:extLst>
  </p:cSld>
  <p:clrMapOvr>
    <a:masterClrMapping/>
  </p:clrMapOvr>
  <mc:AlternateContent xmlns:mc="http://schemas.openxmlformats.org/markup-compatibility/2006" xmlns:p14="http://schemas.microsoft.com/office/powerpoint/2010/main">
    <mc:Choice Requires="p14">
      <p:transition spd="slow" p14:dur="2000" advTm="36419"/>
    </mc:Choice>
    <mc:Fallback xmlns="">
      <p:transition spd="slow" advTm="36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520</TotalTime>
  <Words>609</Words>
  <Application>Microsoft Office PowerPoint</Application>
  <PresentationFormat>On-screen Show (4:3)</PresentationFormat>
  <Paragraphs>27</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Celestial</vt:lpstr>
      <vt:lpstr>Mobile banking application using two factor authentications</vt:lpstr>
      <vt:lpstr>System Description</vt:lpstr>
      <vt:lpstr>System Requirements</vt:lpstr>
      <vt:lpstr>DFD Diagrams</vt:lpstr>
      <vt:lpstr>Use Case Model</vt:lpstr>
      <vt:lpstr>Use Case Model</vt:lpstr>
      <vt:lpstr>Interaction Diagrams</vt:lpstr>
      <vt:lpstr>Sequence Diagram </vt:lpstr>
      <vt:lpstr>Class Diagram </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Title</dc:title>
  <dc:creator>Nitin Agarwal</dc:creator>
  <cp:lastModifiedBy>Divyajitsinh Mahida</cp:lastModifiedBy>
  <cp:revision>82</cp:revision>
  <dcterms:created xsi:type="dcterms:W3CDTF">2010-04-19T19:42:15Z</dcterms:created>
  <dcterms:modified xsi:type="dcterms:W3CDTF">2021-09-13T23:37:32Z</dcterms:modified>
</cp:coreProperties>
</file>